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6405"/>
  </p:normalViewPr>
  <p:slideViewPr>
    <p:cSldViewPr snapToGrid="0" snapToObjects="1">
      <p:cViewPr>
        <p:scale>
          <a:sx n="115" d="100"/>
          <a:sy n="115" d="100"/>
        </p:scale>
        <p:origin x="1016" y="5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oup 88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90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2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3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5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6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7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8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9" name="Rectangle 38"/>
            <p:cNvSpPr/>
            <p:nvPr/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Rectangle 40"/>
            <p:cNvSpPr/>
            <p:nvPr/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9236" y="2075504"/>
            <a:ext cx="8679915" cy="1748729"/>
          </a:xfrm>
        </p:spPr>
        <p:txBody>
          <a:bodyPr bIns="0" anchor="b">
            <a:normAutofit/>
          </a:bodyPr>
          <a:lstStyle>
            <a:lvl1pPr algn="ctr">
              <a:lnSpc>
                <a:spcPct val="80000"/>
              </a:lnSpc>
              <a:defRPr sz="5400" spc="-150">
                <a:solidFill>
                  <a:srgbClr val="FFFE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9237" y="3906266"/>
            <a:ext cx="8673427" cy="1322587"/>
          </a:xfrm>
        </p:spPr>
        <p:txBody>
          <a:bodyPr t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rgbClr val="FFFEFF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 vert="horz" lIns="91440" tIns="45720" rIns="91440" bIns="45720" rtlCol="0" anchor="ctr"/>
          <a:lstStyle>
            <a:lvl1pPr>
              <a:defRPr lang="en-US"/>
            </a:lvl1pPr>
          </a:lstStyle>
          <a:p>
            <a:fld id="{48A87A34-81AB-432B-8DAE-1953F412C126}" type="datetimeFigureOut">
              <a:rPr lang="en-US" dirty="0"/>
              <a:pPr/>
              <a:t>6/25/22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1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09983" y="794719"/>
            <a:ext cx="6275035" cy="525709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6/25/22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 flipH="1">
            <a:off x="0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7718948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807437" y="2349925"/>
            <a:ext cx="3501195" cy="2456442"/>
          </a:xfrm>
        </p:spPr>
        <p:txBody>
          <a:bodyPr vert="eaVert"/>
          <a:lstStyle>
            <a:lvl1pPr algn="l">
              <a:lnSpc>
                <a:spcPct val="80000"/>
              </a:lnSpc>
              <a:defRPr>
                <a:solidFill>
                  <a:srgbClr val="FFFE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2747" y="798444"/>
            <a:ext cx="6268622" cy="5257303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6/25/22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81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7" name="Group 26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8" name="Rectangle 27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49925"/>
            <a:ext cx="3498979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8447" y="803186"/>
            <a:ext cx="6281873" cy="5248622"/>
          </a:xfrm>
        </p:spPr>
        <p:txBody>
          <a:bodyPr anchor="ctr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6/25/22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78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3259545" y="1186483"/>
            <a:ext cx="5666145" cy="4477933"/>
            <a:chOff x="3259545" y="1186483"/>
            <a:chExt cx="5666145" cy="4477933"/>
          </a:xfrm>
        </p:grpSpPr>
        <p:sp>
          <p:nvSpPr>
            <p:cNvPr id="99" name="Rectangle 98"/>
            <p:cNvSpPr/>
            <p:nvPr/>
          </p:nvSpPr>
          <p:spPr>
            <a:xfrm>
              <a:off x="3259545" y="1186483"/>
              <a:ext cx="5657881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1" name="Rectangle 100"/>
            <p:cNvSpPr/>
            <p:nvPr/>
          </p:nvSpPr>
          <p:spPr>
            <a:xfrm>
              <a:off x="3259545" y="1991156"/>
              <a:ext cx="5666145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4216" y="2074730"/>
            <a:ext cx="5490224" cy="1689390"/>
          </a:xfrm>
        </p:spPr>
        <p:txBody>
          <a:bodyPr bIns="0" anchor="b">
            <a:normAutofit/>
          </a:bodyPr>
          <a:lstStyle>
            <a:lvl1pPr algn="ctr">
              <a:defRPr sz="4400">
                <a:solidFill>
                  <a:srgbClr val="FFFE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44215" y="3846851"/>
            <a:ext cx="5490223" cy="1383770"/>
          </a:xfrm>
        </p:spPr>
        <p:txBody>
          <a:bodyPr tIns="0"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6/25/22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3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59" name="Group 58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0" name="Rectangle 59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1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2" name="Rectangle 61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0" y="2339669"/>
            <a:ext cx="3500828" cy="2470065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20878" y="803187"/>
            <a:ext cx="6269591" cy="238265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8447" y="3672162"/>
            <a:ext cx="6272022" cy="238358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6/25/22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40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0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61" name="Group 6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2" name="Rectangle 6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3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4" name="Rectangle 63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1" y="2363915"/>
            <a:ext cx="3500828" cy="2460497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25137" y="803185"/>
            <a:ext cx="6265088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25305" y="1488985"/>
            <a:ext cx="6264350" cy="169685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18653" y="3665887"/>
            <a:ext cx="6264414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18447" y="4351687"/>
            <a:ext cx="6265588" cy="170406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6/25/22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4" name="Group 23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5" name="Rectangle 24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6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6/25/22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6/25/22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5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6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1" name="Group 2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2" name="Rectangle 2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32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52026"/>
            <a:ext cx="3501197" cy="1223298"/>
          </a:xfrm>
        </p:spPr>
        <p:txBody>
          <a:bodyPr bIns="0" anchor="b">
            <a:noAutofit/>
          </a:bodyPr>
          <a:lstStyle>
            <a:lvl1pPr algn="ctr">
              <a:defRPr sz="3200">
                <a:solidFill>
                  <a:srgbClr val="FFFE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9983" y="802809"/>
            <a:ext cx="6275035" cy="5249940"/>
          </a:xfrm>
        </p:spPr>
        <p:txBody>
          <a:bodyPr anchor="ctr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8631" y="3580186"/>
            <a:ext cx="3501197" cy="1221164"/>
          </a:xfrm>
        </p:spPr>
        <p:txBody>
          <a:bodyPr/>
          <a:lstStyle>
            <a:lvl1pPr marL="0" indent="0" algn="ctr">
              <a:buNone/>
              <a:defRPr sz="16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6/25/22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72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81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76" name="Group 75"/>
          <p:cNvGrpSpPr/>
          <p:nvPr/>
        </p:nvGrpSpPr>
        <p:grpSpPr>
          <a:xfrm>
            <a:off x="805336" y="1698331"/>
            <a:ext cx="5941540" cy="3470421"/>
            <a:chOff x="805336" y="1698331"/>
            <a:chExt cx="5941540" cy="3470421"/>
          </a:xfrm>
        </p:grpSpPr>
        <p:sp>
          <p:nvSpPr>
            <p:cNvPr id="77" name="Rectangle 76"/>
            <p:cNvSpPr/>
            <p:nvPr/>
          </p:nvSpPr>
          <p:spPr>
            <a:xfrm>
              <a:off x="805336" y="1698331"/>
              <a:ext cx="5941540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Isosceles Triangle 9"/>
            <p:cNvSpPr/>
            <p:nvPr/>
          </p:nvSpPr>
          <p:spPr>
            <a:xfrm rot="10800000">
              <a:off x="3618113" y="4896349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9" name="Rectangle 78"/>
            <p:cNvSpPr/>
            <p:nvPr/>
          </p:nvSpPr>
          <p:spPr>
            <a:xfrm>
              <a:off x="805336" y="2274403"/>
              <a:ext cx="5941540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43510" y="0"/>
            <a:ext cx="4648490" cy="6858000"/>
          </a:xfrm>
          <a:solidFill>
            <a:schemeClr val="bg1">
              <a:lumMod val="65000"/>
              <a:lumOff val="3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5443" y="2360255"/>
            <a:ext cx="5776646" cy="1178032"/>
          </a:xfrm>
        </p:spPr>
        <p:txBody>
          <a:bodyPr bIns="0" anchor="b">
            <a:normAutofit/>
          </a:bodyPr>
          <a:lstStyle>
            <a:lvl1pPr>
              <a:defRPr sz="3600">
                <a:solidFill>
                  <a:srgbClr val="FFFE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5443" y="3545012"/>
            <a:ext cx="5776646" cy="1274198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6/25/22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5942203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828377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1161" y="2358391"/>
            <a:ext cx="3498667" cy="2456485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34982" y="794719"/>
            <a:ext cx="5950036" cy="5257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4672" y="320040"/>
            <a:ext cx="36576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6/25/22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4672" y="6227064"/>
            <a:ext cx="10588752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320040"/>
            <a:ext cx="9144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lnSpc>
          <a:spcPct val="85000"/>
        </a:lnSpc>
        <a:spcBef>
          <a:spcPct val="0"/>
        </a:spcBef>
        <a:buNone/>
        <a:defRPr sz="4000" b="0" i="0" kern="1200" cap="none" spc="-15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4F304D4-F969-003D-1D5C-A28AD6F5739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CN" altLang="en-US" dirty="0"/>
              <a:t>南大测试在线平台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A31ADAF-555F-2A0A-1019-2EACB644EFD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zh-CN" altLang="en-US" dirty="0"/>
              <a:t>软件工程大实验个人汇报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D09EB0C-0410-908C-3F57-9CEB3FC8C059}"/>
              </a:ext>
            </a:extLst>
          </p:cNvPr>
          <p:cNvSpPr txBox="1"/>
          <p:nvPr/>
        </p:nvSpPr>
        <p:spPr>
          <a:xfrm>
            <a:off x="8128903" y="4664555"/>
            <a:ext cx="23102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dirty="0">
                <a:solidFill>
                  <a:schemeClr val="bg1"/>
                </a:solidFill>
              </a:rPr>
              <a:t>E-</a:t>
            </a:r>
            <a:r>
              <a:rPr kumimoji="1" lang="zh-CN" altLang="en-US" dirty="0">
                <a:solidFill>
                  <a:schemeClr val="bg1"/>
                </a:solidFill>
              </a:rPr>
              <a:t>张嘉麒</a:t>
            </a:r>
            <a:r>
              <a:rPr kumimoji="1" lang="en-US" altLang="zh-CN" dirty="0">
                <a:solidFill>
                  <a:schemeClr val="bg1"/>
                </a:solidFill>
              </a:rPr>
              <a:t>-191220157</a:t>
            </a:r>
          </a:p>
          <a:p>
            <a:pPr algn="ctr"/>
            <a:r>
              <a:rPr kumimoji="1" lang="en-US" altLang="zh-CN" dirty="0">
                <a:solidFill>
                  <a:schemeClr val="bg1"/>
                </a:solidFill>
              </a:rPr>
              <a:t>2022-06-25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51378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677527-21BA-A097-28FB-007AD956F3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产品经理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A1CC3F5-121A-ADB0-2F3D-EC7C2A3ECE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804689"/>
            <a:ext cx="6281873" cy="5248622"/>
          </a:xfrm>
        </p:spPr>
        <p:txBody>
          <a:bodyPr>
            <a:noAutofit/>
          </a:bodyPr>
          <a:lstStyle/>
          <a:p>
            <a:r>
              <a:rPr kumimoji="1" lang="zh-CN" altLang="en-US" sz="3600" dirty="0"/>
              <a:t>需求调研</a:t>
            </a:r>
            <a:endParaRPr kumimoji="1" lang="en-US" altLang="zh-CN" sz="3600" dirty="0"/>
          </a:p>
          <a:p>
            <a:pPr marL="0" indent="0">
              <a:buNone/>
            </a:pPr>
            <a:endParaRPr kumimoji="1" lang="en-US" altLang="zh-CN" sz="3600" dirty="0"/>
          </a:p>
          <a:p>
            <a:r>
              <a:rPr kumimoji="1" lang="zh-CN" altLang="en-US" sz="3600" dirty="0"/>
              <a:t>竞品分析</a:t>
            </a:r>
            <a:endParaRPr kumimoji="1" lang="en-US" altLang="zh-CN" sz="3600" dirty="0"/>
          </a:p>
          <a:p>
            <a:pPr marL="0" indent="0">
              <a:buNone/>
            </a:pPr>
            <a:endParaRPr kumimoji="1" lang="en-US" altLang="zh-CN" sz="3600" dirty="0"/>
          </a:p>
          <a:p>
            <a:r>
              <a:rPr kumimoji="1" lang="zh-CN" altLang="en-US" sz="3600" dirty="0"/>
              <a:t>原型设计</a:t>
            </a:r>
            <a:endParaRPr kumimoji="1" lang="en-US" altLang="zh-CN" sz="3600" dirty="0"/>
          </a:p>
          <a:p>
            <a:pPr marL="0" indent="0">
              <a:buNone/>
            </a:pPr>
            <a:endParaRPr kumimoji="1" lang="en-US" altLang="zh-CN" sz="3600" dirty="0"/>
          </a:p>
          <a:p>
            <a:r>
              <a:rPr kumimoji="1" lang="zh-CN" altLang="en-US" sz="3600" dirty="0"/>
              <a:t>文档编写</a:t>
            </a:r>
            <a:endParaRPr kumimoji="1" lang="en-US" altLang="zh-CN" sz="36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40081C1-81BF-6C30-B528-D46F11DA3664}"/>
              </a:ext>
            </a:extLst>
          </p:cNvPr>
          <p:cNvSpPr txBox="1"/>
          <p:nvPr/>
        </p:nvSpPr>
        <p:spPr>
          <a:xfrm>
            <a:off x="2084122" y="177043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chemeClr val="bg1"/>
                </a:solidFill>
              </a:rPr>
              <a:t>我的角色</a:t>
            </a:r>
          </a:p>
        </p:txBody>
      </p:sp>
    </p:spTree>
    <p:extLst>
      <p:ext uri="{BB962C8B-B14F-4D97-AF65-F5344CB8AC3E}">
        <p14:creationId xmlns:p14="http://schemas.microsoft.com/office/powerpoint/2010/main" val="40488745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FF1F2F-9135-110D-B46D-1FFAAAEA1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zh-CN" altLang="en-US" sz="2400" dirty="0"/>
              <a:t>    联动后端</a:t>
            </a:r>
            <a:r>
              <a:rPr kumimoji="1" lang="en-US" altLang="zh-CN" sz="2400" dirty="0"/>
              <a:t>B</a:t>
            </a:r>
            <a:r>
              <a:rPr kumimoji="1" lang="zh-CN" altLang="en-US" sz="2400" dirty="0"/>
              <a:t>组、测试中心工作人员，开展</a:t>
            </a:r>
            <a:r>
              <a:rPr kumimoji="1" lang="en-US" altLang="zh-CN" sz="2400" dirty="0"/>
              <a:t>5</a:t>
            </a:r>
            <a:r>
              <a:rPr kumimoji="1" lang="zh-CN" altLang="en-US" sz="2400" dirty="0"/>
              <a:t>次调研会、</a:t>
            </a:r>
            <a:r>
              <a:rPr kumimoji="1" lang="en-US" altLang="zh-CN" sz="2400" dirty="0"/>
              <a:t>6</a:t>
            </a:r>
            <a:r>
              <a:rPr kumimoji="1" lang="zh-CN" altLang="en-US" sz="2400" dirty="0"/>
              <a:t>次分析与发布会，构建角色树、功能树，形成需求导图、流程图、角色图、描述文档等需求文件。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1FA497C8-CAC1-C67D-B5B4-1303ABE56B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21719" y="19320"/>
            <a:ext cx="3294773" cy="6360957"/>
          </a:xfr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18938CC7-874E-F06D-9865-D3A954653A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0601" y="403223"/>
            <a:ext cx="3747871" cy="5977054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52729437-9921-F120-930D-2A0D537C16DB}"/>
              </a:ext>
            </a:extLst>
          </p:cNvPr>
          <p:cNvSpPr txBox="1"/>
          <p:nvPr/>
        </p:nvSpPr>
        <p:spPr>
          <a:xfrm>
            <a:off x="2084122" y="176189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chemeClr val="bg1"/>
                </a:solidFill>
              </a:rPr>
              <a:t>需求调研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499B6512-2538-B198-54AB-D27B214AAF46}"/>
              </a:ext>
            </a:extLst>
          </p:cNvPr>
          <p:cNvSpPr txBox="1"/>
          <p:nvPr/>
        </p:nvSpPr>
        <p:spPr>
          <a:xfrm>
            <a:off x="5576419" y="6380277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在线测试需求导图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D0CE794-7F32-3005-E90C-A86552F6A9F3}"/>
              </a:ext>
            </a:extLst>
          </p:cNvPr>
          <p:cNvSpPr txBox="1"/>
          <p:nvPr/>
        </p:nvSpPr>
        <p:spPr>
          <a:xfrm>
            <a:off x="9093457" y="6380277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在线测试业务流程图</a:t>
            </a:r>
          </a:p>
        </p:txBody>
      </p:sp>
    </p:spTree>
    <p:extLst>
      <p:ext uri="{BB962C8B-B14F-4D97-AF65-F5344CB8AC3E}">
        <p14:creationId xmlns:p14="http://schemas.microsoft.com/office/powerpoint/2010/main" val="37632643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9364FE27-AEB1-AA7C-C74C-4B7F17DD7C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060"/>
          <a:stretch/>
        </p:blipFill>
        <p:spPr>
          <a:xfrm>
            <a:off x="4914854" y="0"/>
            <a:ext cx="2362291" cy="636734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B56498F-E6B1-CBAB-FBF2-B9337E5635A8}"/>
              </a:ext>
            </a:extLst>
          </p:cNvPr>
          <p:cNvSpPr txBox="1"/>
          <p:nvPr/>
        </p:nvSpPr>
        <p:spPr>
          <a:xfrm>
            <a:off x="2084122" y="176189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chemeClr val="bg1"/>
                </a:solidFill>
              </a:rPr>
              <a:t>需求调研</a:t>
            </a:r>
          </a:p>
        </p:txBody>
      </p:sp>
      <p:sp>
        <p:nvSpPr>
          <p:cNvPr id="10" name="标题 1">
            <a:extLst>
              <a:ext uri="{FF2B5EF4-FFF2-40B4-BE49-F238E27FC236}">
                <a16:creationId xmlns:a16="http://schemas.microsoft.com/office/drawing/2014/main" id="{5E1315BC-A427-5D6A-3D7F-7311CB6699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8631" y="2349925"/>
            <a:ext cx="3498979" cy="2456442"/>
          </a:xfrm>
        </p:spPr>
        <p:txBody>
          <a:bodyPr>
            <a:noAutofit/>
          </a:bodyPr>
          <a:lstStyle/>
          <a:p>
            <a:r>
              <a:rPr kumimoji="1" lang="zh-CN" altLang="en-US" sz="2400" dirty="0"/>
              <a:t>    联动后端</a:t>
            </a:r>
            <a:r>
              <a:rPr kumimoji="1" lang="en-US" altLang="zh-CN" sz="2400" dirty="0"/>
              <a:t>B</a:t>
            </a:r>
            <a:r>
              <a:rPr kumimoji="1" lang="zh-CN" altLang="en-US" sz="2400" dirty="0"/>
              <a:t>组、测试中心工作人员，开展</a:t>
            </a:r>
            <a:r>
              <a:rPr kumimoji="1" lang="en-US" altLang="zh-CN" sz="2400" dirty="0"/>
              <a:t>5</a:t>
            </a:r>
            <a:r>
              <a:rPr kumimoji="1" lang="zh-CN" altLang="en-US" sz="2400" dirty="0"/>
              <a:t>次调研会、</a:t>
            </a:r>
            <a:r>
              <a:rPr kumimoji="1" lang="en-US" altLang="zh-CN" sz="2400" dirty="0"/>
              <a:t>6</a:t>
            </a:r>
            <a:r>
              <a:rPr kumimoji="1" lang="zh-CN" altLang="en-US" sz="2400" dirty="0"/>
              <a:t>次分析与发布会，构建角色树、功能树，形成需求导图、流程图、角色图、描述文档等需求文件。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19EC8AE8-01AB-47AE-3550-36208948DB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7073" y="144966"/>
            <a:ext cx="4564838" cy="5905514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94A10948-7300-BCD0-1508-69359A2A1D5F}"/>
              </a:ext>
            </a:extLst>
          </p:cNvPr>
          <p:cNvSpPr txBox="1"/>
          <p:nvPr/>
        </p:nvSpPr>
        <p:spPr>
          <a:xfrm>
            <a:off x="5657417" y="6367347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角色图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4424E2A-5338-D068-48C8-AFE1D82FCE47}"/>
              </a:ext>
            </a:extLst>
          </p:cNvPr>
          <p:cNvSpPr txBox="1"/>
          <p:nvPr/>
        </p:nvSpPr>
        <p:spPr>
          <a:xfrm>
            <a:off x="8701496" y="636734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需求文档</a:t>
            </a:r>
          </a:p>
        </p:txBody>
      </p:sp>
    </p:spTree>
    <p:extLst>
      <p:ext uri="{BB962C8B-B14F-4D97-AF65-F5344CB8AC3E}">
        <p14:creationId xmlns:p14="http://schemas.microsoft.com/office/powerpoint/2010/main" val="11007819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B496A9-20C6-7847-C035-073E6CBAA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zh-CN" altLang="en-US" sz="2400" dirty="0"/>
              <a:t>调研十余家软件测试网站，整体商业风格显著。多数标有详细测试分类与标价，部分网站含案例展示与配套资讯公众号，几乎未见全流程线上平台，网站仅用于前台展示与客服引流。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57A9A57-E685-E52B-C9F0-21FA95581CDC}"/>
              </a:ext>
            </a:extLst>
          </p:cNvPr>
          <p:cNvSpPr txBox="1"/>
          <p:nvPr/>
        </p:nvSpPr>
        <p:spPr>
          <a:xfrm>
            <a:off x="2084122" y="176189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chemeClr val="bg1"/>
                </a:solidFill>
              </a:rPr>
              <a:t>竞品分析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15EC544-BE4A-DA15-113D-C39C578725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r="55320" b="24034"/>
          <a:stretch/>
        </p:blipFill>
        <p:spPr>
          <a:xfrm>
            <a:off x="5062654" y="255917"/>
            <a:ext cx="3200400" cy="3011949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D3AFD3B3-AE2D-B2C8-3CBB-2843E7D5E3B8}"/>
              </a:ext>
            </a:extLst>
          </p:cNvPr>
          <p:cNvSpPr txBox="1"/>
          <p:nvPr/>
        </p:nvSpPr>
        <p:spPr>
          <a:xfrm>
            <a:off x="5606314" y="3429000"/>
            <a:ext cx="2113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卓玛测评</a:t>
            </a:r>
            <a:r>
              <a:rPr kumimoji="1" lang="en-US" altLang="zh-CN" dirty="0"/>
              <a:t>-</a:t>
            </a:r>
            <a:r>
              <a:rPr kumimoji="1" lang="zh-CN" altLang="en-US" dirty="0"/>
              <a:t>典型案例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9C30DE2-6F35-76F4-9DF9-CA7CFC5ABDC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323" b="13659"/>
          <a:stretch/>
        </p:blipFill>
        <p:spPr>
          <a:xfrm>
            <a:off x="8649936" y="204345"/>
            <a:ext cx="2998510" cy="3063522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2530EFF5-4F29-B367-EF1A-983C245F227E}"/>
              </a:ext>
            </a:extLst>
          </p:cNvPr>
          <p:cNvSpPr txBox="1"/>
          <p:nvPr/>
        </p:nvSpPr>
        <p:spPr>
          <a:xfrm>
            <a:off x="9088244" y="3429000"/>
            <a:ext cx="2113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腾创软测</a:t>
            </a:r>
            <a:r>
              <a:rPr kumimoji="1" lang="en-US" altLang="zh-CN" dirty="0"/>
              <a:t>-</a:t>
            </a:r>
            <a:r>
              <a:rPr kumimoji="1" lang="zh-CN" altLang="en-US" dirty="0"/>
              <a:t>明确分类</a:t>
            </a:r>
            <a:endParaRPr kumimoji="1" lang="en-US" altLang="zh-CN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BD7584B5-0291-46AC-883B-91A96678E7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9649" y="4237739"/>
            <a:ext cx="4527394" cy="1990453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E2E482B0-1D07-4285-84D4-6D23CA8A65DC}"/>
              </a:ext>
            </a:extLst>
          </p:cNvPr>
          <p:cNvSpPr txBox="1"/>
          <p:nvPr/>
        </p:nvSpPr>
        <p:spPr>
          <a:xfrm>
            <a:off x="7593396" y="6298267"/>
            <a:ext cx="2113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精灵云测</a:t>
            </a:r>
            <a:r>
              <a:rPr kumimoji="1" lang="en-US" altLang="zh-CN" dirty="0"/>
              <a:t>-</a:t>
            </a:r>
            <a:r>
              <a:rPr kumimoji="1" lang="zh-CN" altLang="en-US" dirty="0"/>
              <a:t>套餐标价</a:t>
            </a:r>
          </a:p>
        </p:txBody>
      </p:sp>
    </p:spTree>
    <p:extLst>
      <p:ext uri="{BB962C8B-B14F-4D97-AF65-F5344CB8AC3E}">
        <p14:creationId xmlns:p14="http://schemas.microsoft.com/office/powerpoint/2010/main" val="35051870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6D71CF-DEF1-7E1D-D328-B0EA0C6EA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zh-CN" altLang="en-US" sz="2400" dirty="0"/>
              <a:t>使用</a:t>
            </a:r>
            <a:r>
              <a:rPr kumimoji="1" lang="en-US" altLang="zh-CN" sz="2400" dirty="0"/>
              <a:t>Axure</a:t>
            </a:r>
            <a:r>
              <a:rPr kumimoji="1" lang="zh-CN" altLang="en-US" sz="2400" dirty="0"/>
              <a:t>设计产品原型，主要用于布局预览以及控制逻辑展示，共绘制</a:t>
            </a:r>
            <a:r>
              <a:rPr kumimoji="1" lang="en-US" altLang="zh-CN" sz="2400" dirty="0"/>
              <a:t>25</a:t>
            </a:r>
            <a:r>
              <a:rPr kumimoji="1" lang="zh-CN" altLang="en-US" sz="2400" dirty="0"/>
              <a:t>个界面。由于项目</a:t>
            </a:r>
            <a:r>
              <a:rPr kumimoji="1" lang="en-US" altLang="zh-CN" sz="2400" dirty="0"/>
              <a:t>UI</a:t>
            </a:r>
            <a:r>
              <a:rPr kumimoji="1" lang="zh-CN" altLang="en-US" sz="2400" dirty="0"/>
              <a:t>主要依赖</a:t>
            </a:r>
            <a:r>
              <a:rPr kumimoji="1" lang="en-US" altLang="zh-CN" sz="2400" dirty="0"/>
              <a:t>Ant Design</a:t>
            </a:r>
            <a:r>
              <a:rPr kumimoji="1" lang="zh-CN" altLang="en-US" sz="2400" dirty="0"/>
              <a:t>组建库以及委托表格模板，因此</a:t>
            </a:r>
            <a:r>
              <a:rPr kumimoji="1" lang="en-US" altLang="zh-CN" sz="2400" dirty="0"/>
              <a:t>UI</a:t>
            </a:r>
            <a:r>
              <a:rPr kumimoji="1" lang="zh-CN" altLang="en-US" sz="2400" dirty="0"/>
              <a:t>仅绘制关键部分，实际开发中结合需求文档动态调整。</a:t>
            </a: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9EC316F9-E4D3-1BB6-52EB-434E767B34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6749" b="25507"/>
          <a:stretch/>
        </p:blipFill>
        <p:spPr>
          <a:xfrm>
            <a:off x="4848202" y="936702"/>
            <a:ext cx="7031138" cy="2591110"/>
          </a:xfr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2C07F35F-7273-DF86-C0C1-981F522BE17C}"/>
              </a:ext>
            </a:extLst>
          </p:cNvPr>
          <p:cNvSpPr txBox="1"/>
          <p:nvPr/>
        </p:nvSpPr>
        <p:spPr>
          <a:xfrm>
            <a:off x="2084122" y="176189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chemeClr val="bg1"/>
                </a:solidFill>
              </a:rPr>
              <a:t>原型设计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0D51065-13DC-B092-EE30-39D77A27FD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0709" y="3867550"/>
            <a:ext cx="2525970" cy="259111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1F1247A-EEF4-DB49-BE5B-38F5482DCD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9778" y="3967819"/>
            <a:ext cx="4147015" cy="2390573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0D1CE655-BCA4-3F42-F8C8-E4BCCD4BFB3E}"/>
              </a:ext>
            </a:extLst>
          </p:cNvPr>
          <p:cNvSpPr txBox="1"/>
          <p:nvPr/>
        </p:nvSpPr>
        <p:spPr>
          <a:xfrm>
            <a:off x="7306679" y="214674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部分原型图展示</a:t>
            </a:r>
          </a:p>
        </p:txBody>
      </p:sp>
    </p:spTree>
    <p:extLst>
      <p:ext uri="{BB962C8B-B14F-4D97-AF65-F5344CB8AC3E}">
        <p14:creationId xmlns:p14="http://schemas.microsoft.com/office/powerpoint/2010/main" val="30144549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0C880D-DE12-3A88-75BA-AAC9FA1A0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sz="2400" dirty="0"/>
              <a:t>自立项起，开发组内会议、组间分析会议、对外调研会议全程参与，最后编写</a:t>
            </a:r>
            <a:r>
              <a:rPr kumimoji="1" lang="en-US" altLang="zh-CN" sz="2400" dirty="0"/>
              <a:t>《</a:t>
            </a:r>
            <a:r>
              <a:rPr kumimoji="1" lang="zh-CN" altLang="en-US" sz="2400" dirty="0"/>
              <a:t>设计说明书</a:t>
            </a:r>
            <a:r>
              <a:rPr kumimoji="1" lang="en-US" altLang="zh-CN" sz="2400" dirty="0"/>
              <a:t>》18</a:t>
            </a:r>
            <a:r>
              <a:rPr kumimoji="1" lang="zh-CN" altLang="en-US" sz="2400" dirty="0"/>
              <a:t>页</a:t>
            </a:r>
            <a:r>
              <a:rPr kumimoji="1" lang="en-US" altLang="zh-CN" sz="2400" dirty="0"/>
              <a:t>《</a:t>
            </a:r>
            <a:r>
              <a:rPr kumimoji="1" lang="zh-CN" altLang="en-US" sz="2400" dirty="0"/>
              <a:t>用户手册</a:t>
            </a:r>
            <a:r>
              <a:rPr kumimoji="1" lang="en-US" altLang="zh-CN" sz="2400" dirty="0"/>
              <a:t>》74</a:t>
            </a:r>
            <a:r>
              <a:rPr kumimoji="1" lang="zh-CN" altLang="en-US" sz="2400" dirty="0"/>
              <a:t>页。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B0838BF-F667-0A38-0A6B-781853A55734}"/>
              </a:ext>
            </a:extLst>
          </p:cNvPr>
          <p:cNvSpPr txBox="1"/>
          <p:nvPr/>
        </p:nvSpPr>
        <p:spPr>
          <a:xfrm>
            <a:off x="1968706" y="1747955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chemeClr val="bg1"/>
                </a:solidFill>
              </a:rPr>
              <a:t>文档与总结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3EDF825-9582-30DC-9F0A-D386726385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0909" y="553593"/>
            <a:ext cx="3662985" cy="275805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4C0E2AC3-4610-EB7B-3B5B-F42BF31FAC2E}"/>
              </a:ext>
            </a:extLst>
          </p:cNvPr>
          <p:cNvSpPr txBox="1"/>
          <p:nvPr/>
        </p:nvSpPr>
        <p:spPr>
          <a:xfrm>
            <a:off x="8670948" y="652769"/>
            <a:ext cx="310469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编写文档时回顾项目历程，我对产品一岗有了更深刻的认知。首先是需求先行，需求调研的深度、精细度直接决定开发过程的顺利程度，而业务场景中的潜在需求往往需要在与目标用户对话中挖掘提炼。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4D1A320-1C15-EF4A-72D7-1240156C36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292" b="9770"/>
          <a:stretch/>
        </p:blipFill>
        <p:spPr>
          <a:xfrm>
            <a:off x="8225078" y="3491779"/>
            <a:ext cx="3743404" cy="2758056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3C004C2E-100D-1C55-DE27-9A9ADA40A7CD}"/>
              </a:ext>
            </a:extLst>
          </p:cNvPr>
          <p:cNvSpPr txBox="1"/>
          <p:nvPr/>
        </p:nvSpPr>
        <p:spPr>
          <a:xfrm>
            <a:off x="4820909" y="3578146"/>
            <a:ext cx="319681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项目头两周时，由于很难迅速形成完整、清晰的需求，团队迟迟进入不了开发状态。此时我们利用“最小原型”策略，将足够明确的几项局部需求（如一个权限控制、一个树形结构表单等）分配给开发者，边开发边继续深入需求调研，效率大幅提高。</a:t>
            </a:r>
          </a:p>
        </p:txBody>
      </p:sp>
    </p:spTree>
    <p:extLst>
      <p:ext uri="{BB962C8B-B14F-4D97-AF65-F5344CB8AC3E}">
        <p14:creationId xmlns:p14="http://schemas.microsoft.com/office/powerpoint/2010/main" val="610274618"/>
      </p:ext>
    </p:extLst>
  </p:cSld>
  <p:clrMapOvr>
    <a:masterClrMapping/>
  </p:clrMapOvr>
</p:sld>
</file>

<file path=ppt/theme/theme1.xml><?xml version="1.0" encoding="utf-8"?>
<a:theme xmlns:a="http://schemas.openxmlformats.org/drawingml/2006/main" name="地图集">
  <a:themeElements>
    <a:clrScheme name="Atlas">
      <a:dk1>
        <a:sysClr val="windowText" lastClr="000000"/>
      </a:dk1>
      <a:lt1>
        <a:sysClr val="window" lastClr="FFFFFF"/>
      </a:lt1>
      <a:dk2>
        <a:srgbClr val="454545"/>
      </a:dk2>
      <a:lt2>
        <a:srgbClr val="E0E0E0"/>
      </a:lt2>
      <a:accent1>
        <a:srgbClr val="F81B02"/>
      </a:accent1>
      <a:accent2>
        <a:srgbClr val="FC7715"/>
      </a:accent2>
      <a:accent3>
        <a:srgbClr val="AFBF41"/>
      </a:accent3>
      <a:accent4>
        <a:srgbClr val="50C49F"/>
      </a:accent4>
      <a:accent5>
        <a:srgbClr val="3B95C4"/>
      </a:accent5>
      <a:accent6>
        <a:srgbClr val="B560D4"/>
      </a:accent6>
      <a:hlink>
        <a:srgbClr val="FC5A1A"/>
      </a:hlink>
      <a:folHlink>
        <a:srgbClr val="B49E74"/>
      </a:folHlink>
    </a:clrScheme>
    <a:fontScheme name="Atlas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tlas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alpha val="60000"/>
                <a:satMod val="109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0000"/>
            </a:schemeClr>
          </a:solidFill>
          <a:prstDash val="solid"/>
        </a:ln>
        <a:ln w="15875" cap="flat" cmpd="sng" algn="ctr">
          <a:solidFill>
            <a:schemeClr val="phClr">
              <a:shade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0" h="0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10000">
              <a:schemeClr val="phClr">
                <a:tint val="94000"/>
                <a:lumMod val="116000"/>
              </a:schemeClr>
            </a:gs>
            <a:gs pos="100000">
              <a:schemeClr val="phClr">
                <a:tint val="98000"/>
                <a:shade val="86000"/>
                <a:satMod val="90000"/>
                <a:lumMod val="88000"/>
              </a:schemeClr>
            </a:gs>
          </a:gsLst>
          <a:path path="circle">
            <a:fillToRect l="50000" t="15000" r="50000" b="169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tlas" id="{5156B0E4-0EB1-49FE-A26B-15F6F698AEC6}" vid="{508F7963-D0B5-43F7-BB2C-FCE3009C08E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地图集</Template>
  <TotalTime>746</TotalTime>
  <Words>439</Words>
  <Application>Microsoft Macintosh PowerPoint</Application>
  <PresentationFormat>宽屏</PresentationFormat>
  <Paragraphs>33</Paragraphs>
  <Slides>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12" baseType="lpstr">
      <vt:lpstr>Arial</vt:lpstr>
      <vt:lpstr>Calibri Light</vt:lpstr>
      <vt:lpstr>Rockwell</vt:lpstr>
      <vt:lpstr>Wingdings</vt:lpstr>
      <vt:lpstr>地图集</vt:lpstr>
      <vt:lpstr>南大测试在线平台</vt:lpstr>
      <vt:lpstr>产品经理</vt:lpstr>
      <vt:lpstr>    联动后端B组、测试中心工作人员，开展5次调研会、6次分析与发布会，构建角色树、功能树，形成需求导图、流程图、角色图、描述文档等需求文件。</vt:lpstr>
      <vt:lpstr>    联动后端B组、测试中心工作人员，开展5次调研会、6次分析与发布会，构建角色树、功能树，形成需求导图、流程图、角色图、描述文档等需求文件。</vt:lpstr>
      <vt:lpstr>调研十余家软件测试网站，整体商业风格显著。多数标有详细测试分类与标价，部分网站含案例展示与配套资讯公众号，几乎未见全流程线上平台，网站仅用于前台展示与客服引流。</vt:lpstr>
      <vt:lpstr>使用Axure设计产品原型，主要用于布局预览以及控制逻辑展示，共绘制25个界面。由于项目UI主要依赖Ant Design组建库以及委托表格模板，因此UI仅绘制关键部分，实际开发中结合需求文档动态调整。</vt:lpstr>
      <vt:lpstr>自立项起，开发组内会议、组间分析会议、对外调研会议全程参与，最后编写《设计说明书》18页《用户手册》74页。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南大测试在线平台</dc:title>
  <dc:creator>2031877550@qq.com</dc:creator>
  <cp:lastModifiedBy>2031877550@qq.com</cp:lastModifiedBy>
  <cp:revision>14</cp:revision>
  <dcterms:created xsi:type="dcterms:W3CDTF">2022-06-25T04:03:01Z</dcterms:created>
  <dcterms:modified xsi:type="dcterms:W3CDTF">2022-06-25T16:29:40Z</dcterms:modified>
</cp:coreProperties>
</file>